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60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6" r:id="rId12"/>
    <p:sldId id="275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</p:sldIdLst>
  <p:sldSz cx="9144000" cy="6858000" type="screen4x3"/>
  <p:notesSz cx="6858000" cy="9144000"/>
  <p:defaultTextStyle>
    <a:defPPr>
      <a:defRPr lang="es-E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2C16"/>
    <a:srgbClr val="0C788E"/>
    <a:srgbClr val="025198"/>
    <a:srgbClr val="000099"/>
    <a:srgbClr val="1C1C1C"/>
    <a:srgbClr val="660066"/>
    <a:srgbClr val="000058"/>
    <a:srgbClr val="2E1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64" autoAdjust="0"/>
    <p:restoredTop sz="94652" autoAdjust="0"/>
  </p:normalViewPr>
  <p:slideViewPr>
    <p:cSldViewPr>
      <p:cViewPr varScale="1">
        <p:scale>
          <a:sx n="155" d="100"/>
          <a:sy n="155" d="100"/>
        </p:scale>
        <p:origin x="225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5.png>
</file>

<file path=ppt/media/image2.jpe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6A188-0E36-4084-B6C8-38A0CFFEF418}" type="datetimeFigureOut">
              <a:rPr lang="en-US" smtClean="0"/>
              <a:t>9/17/2016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C4BAB0-2CEA-40E4-A1B9-36D6AAA4F5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327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Pag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619672" y="3717032"/>
            <a:ext cx="7437512" cy="1656184"/>
          </a:xfrm>
          <a:prstGeom prst="rect">
            <a:avLst/>
          </a:prstGeom>
        </p:spPr>
        <p:txBody>
          <a:bodyPr anchor="t"/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457200" y="1600199"/>
            <a:ext cx="8229600" cy="2253151"/>
          </a:xfrm>
        </p:spPr>
        <p:txBody>
          <a:bodyPr/>
          <a:lstStyle>
            <a:lvl1pPr marL="0" indent="0" algn="r">
              <a:buNone/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2" y="3752850"/>
            <a:ext cx="1596300" cy="159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061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669827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149502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" y="54254"/>
            <a:ext cx="936346" cy="93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43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00"/>
          <a:stretch>
            <a:fillRect/>
          </a:stretch>
        </p:blipFill>
        <p:spPr bwMode="auto">
          <a:xfrm>
            <a:off x="0" y="6524625"/>
            <a:ext cx="91440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388" y="-18256"/>
            <a:ext cx="7118144" cy="1070992"/>
          </a:xfrm>
          <a:prstGeom prst="rect">
            <a:avLst/>
          </a:prstGeom>
        </p:spPr>
        <p:txBody>
          <a:bodyPr/>
          <a:lstStyle>
            <a:lvl1pPr>
              <a:defRPr sz="3600" b="0">
                <a:solidFill>
                  <a:schemeClr val="bg1"/>
                </a:solidFill>
                <a:latin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mbria" panose="02040503050406030204" pitchFamily="18" charset="0"/>
              </a:defRPr>
            </a:lvl1pPr>
            <a:lvl2pPr>
              <a:defRPr>
                <a:latin typeface="Cambria" panose="02040503050406030204" pitchFamily="18" charset="0"/>
              </a:defRPr>
            </a:lvl2pPr>
            <a:lvl3pPr>
              <a:defRPr>
                <a:latin typeface="Cambria" panose="02040503050406030204" pitchFamily="18" charset="0"/>
              </a:defRPr>
            </a:lvl3pPr>
            <a:lvl4pPr>
              <a:defRPr>
                <a:latin typeface="Cambria" panose="02040503050406030204" pitchFamily="18" charset="0"/>
              </a:defRPr>
            </a:lvl4pPr>
            <a:lvl5pPr>
              <a:defRPr>
                <a:latin typeface="Cambria" panose="020405030504060302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4463"/>
            <a:ext cx="8388350" cy="360362"/>
          </a:xfrm>
          <a:prstGeom prst="rect">
            <a:avLst/>
          </a:prstGeom>
        </p:spPr>
        <p:txBody>
          <a:bodyPr/>
          <a:lstStyle>
            <a:lvl1pPr eaLnBrk="1" hangingPunct="1">
              <a:defRPr sz="1600" dirty="0" err="1" smtClean="0">
                <a:solidFill>
                  <a:schemeClr val="bg1"/>
                </a:solidFill>
                <a:latin typeface="Cambria" panose="02040503050406030204" pitchFamily="18" charset="0"/>
              </a:defRPr>
            </a:lvl1pPr>
          </a:lstStyle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8680450" y="6553200"/>
            <a:ext cx="539750" cy="419100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bg1"/>
                </a:solidFill>
                <a:latin typeface="Cambria" panose="02040503050406030204" pitchFamily="18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fld id="{78E83518-0652-488C-9FA6-620FB1DBB6D9}" type="slidenum">
              <a:rPr lang="es-ES" altLang="en-US" sz="1600" b="0" smtClean="0"/>
              <a:pPr eaLnBrk="1" hangingPunct="1">
                <a:defRPr/>
              </a:pPr>
              <a:t>‹#›</a:t>
            </a:fld>
            <a:endParaRPr lang="es-ES" altLang="en-US" b="0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" y="60604"/>
            <a:ext cx="936346" cy="93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51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1752600" y="1669827"/>
            <a:ext cx="6858000" cy="2387600"/>
          </a:xfrm>
          <a:prstGeom prst="rect">
            <a:avLst/>
          </a:prstGeom>
        </p:spPr>
        <p:txBody>
          <a:bodyPr anchor="b"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6000" kern="1200">
                <a:solidFill>
                  <a:schemeClr val="tx2"/>
                </a:solidFill>
                <a:latin typeface="Cambria" panose="02040503050406030204" pitchFamily="18" charset="0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mbria" panose="02040503050406030204" pitchFamily="18" charset="0"/>
                <a:cs typeface="Arial" panose="020B0604020202020204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mbria" panose="02040503050406030204" pitchFamily="18" charset="0"/>
                <a:cs typeface="Arial" panose="020B0604020202020204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mbria" panose="02040503050406030204" pitchFamily="18" charset="0"/>
                <a:cs typeface="Arial" panose="020B0604020202020204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mbria" panose="02040503050406030204" pitchFamily="18" charset="0"/>
                <a:cs typeface="Arial" panose="020B0604020202020204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752600" y="4149502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50" y="76200"/>
            <a:ext cx="936346" cy="93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081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" y="60604"/>
            <a:ext cx="936346" cy="93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65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28" name="Picture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300"/>
          <a:stretch>
            <a:fillRect/>
          </a:stretch>
        </p:blipFill>
        <p:spPr bwMode="auto">
          <a:xfrm>
            <a:off x="0" y="6524625"/>
            <a:ext cx="9144000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8682400" y="6559305"/>
            <a:ext cx="539750" cy="381000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bg1"/>
                </a:solidFill>
                <a:latin typeface="Cambria" panose="02040503050406030204" pitchFamily="18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fld id="{78E83518-0652-488C-9FA6-620FB1DBB6D9}" type="slidenum">
              <a:rPr lang="es-ES" altLang="en-US" sz="1600" b="0" smtClean="0"/>
              <a:pPr eaLnBrk="1" hangingPunct="1">
                <a:defRPr/>
              </a:pPr>
              <a:t>‹#›</a:t>
            </a:fld>
            <a:endParaRPr lang="es-ES" altLang="en-US" b="0" dirty="0"/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0" y="6494463"/>
            <a:ext cx="8388350" cy="360362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bg1"/>
                </a:solidFill>
                <a:latin typeface="Cambria" panose="02040503050406030204" pitchFamily="18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s-ES" altLang="en-US" dirty="0" err="1"/>
              <a:t>Mumma</a:t>
            </a:r>
            <a:r>
              <a:rPr lang="es-ES" altLang="en-US" dirty="0"/>
              <a:t> Radar </a:t>
            </a:r>
            <a:r>
              <a:rPr lang="en-US" altLang="en-US" noProof="0" dirty="0"/>
              <a:t>Laboratory</a:t>
            </a:r>
            <a:r>
              <a:rPr lang="es-ES" altLang="en-US" dirty="0"/>
              <a:t> </a:t>
            </a:r>
            <a:r>
              <a:rPr lang="es-ES" altLang="en-US" sz="2000" dirty="0"/>
              <a:t>         </a:t>
            </a:r>
            <a:r>
              <a:rPr lang="es-ES" altLang="en-US" dirty="0"/>
              <a:t>www.radarlab.udayton.edu</a:t>
            </a:r>
            <a:r>
              <a:rPr lang="es-ES" altLang="en-US" sz="2000" dirty="0"/>
              <a:t>          </a:t>
            </a:r>
            <a:r>
              <a:rPr lang="es-ES" altLang="en-US" dirty="0"/>
              <a:t>radarlab@udayton.edu </a:t>
            </a:r>
            <a:endParaRPr lang="es-ES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1" r:id="rId2"/>
    <p:sldLayoutId id="2147483664" r:id="rId3"/>
    <p:sldLayoutId id="2147483665" r:id="rId4"/>
    <p:sldLayoutId id="2147483662" r:id="rId5"/>
  </p:sldLayoutIdLst>
  <p:hf sldNum="0"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Cambria" panose="02040503050406030204" pitchFamily="18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mbria" panose="02040503050406030204" pitchFamily="18" charset="0"/>
          <a:cs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mbria" panose="02040503050406030204" pitchFamily="18" charset="0"/>
          <a:cs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mbria" panose="02040503050406030204" pitchFamily="18" charset="0"/>
          <a:cs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mbria" panose="02040503050406030204" pitchFamily="18" charset="0"/>
          <a:cs typeface="Arial" panose="020B060402020202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Cambria" panose="020405030504060302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3"/>
          <p:cNvSpPr>
            <a:spLocks noGrp="1"/>
          </p:cNvSpPr>
          <p:nvPr>
            <p:ph type="title"/>
          </p:nvPr>
        </p:nvSpPr>
        <p:spPr>
          <a:xfrm>
            <a:off x="1619250" y="3716338"/>
            <a:ext cx="7437438" cy="1657350"/>
          </a:xfrm>
        </p:spPr>
        <p:txBody>
          <a:bodyPr/>
          <a:lstStyle/>
          <a:p>
            <a:pPr algn="ctr"/>
            <a:r>
              <a:rPr lang="en-US" altLang="en-US" dirty="0"/>
              <a:t>Comprehensive VHDL</a:t>
            </a:r>
            <a:br>
              <a:rPr lang="en-US" altLang="en-US" dirty="0"/>
            </a:br>
            <a:r>
              <a:rPr lang="en-US" altLang="en-US" dirty="0"/>
              <a:t> </a:t>
            </a:r>
            <a:r>
              <a:rPr lang="en-US" altLang="en-US" sz="2000" dirty="0"/>
              <a:t>Hamdi Abdelbagi</a:t>
            </a:r>
            <a:br>
              <a:rPr lang="en-US" altLang="en-US" sz="2000" dirty="0"/>
            </a:br>
            <a:r>
              <a:rPr lang="en-US" sz="2000" dirty="0"/>
              <a:t>Phone: (937) 830-7761 </a:t>
            </a:r>
            <a:br>
              <a:rPr lang="en-US" sz="2000" dirty="0"/>
            </a:br>
            <a:r>
              <a:rPr lang="en-US" sz="2000" dirty="0"/>
              <a:t>Email: </a:t>
            </a:r>
            <a:r>
              <a:rPr lang="en-US" sz="2000" dirty="0" smtClean="0"/>
              <a:t>abdelbagih1@udayton.edu</a:t>
            </a:r>
            <a:r>
              <a:rPr lang="en-US" sz="2000" dirty="0"/>
              <a:t/>
            </a:r>
            <a:br>
              <a:rPr lang="en-US" sz="2000" dirty="0"/>
            </a:br>
            <a:endParaRPr lang="en-US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Numeric_std</a:t>
            </a:r>
            <a:r>
              <a:rPr lang="en-US" dirty="0" smtClean="0"/>
              <a:t> and </a:t>
            </a:r>
            <a:r>
              <a:rPr lang="en-US" dirty="0" err="1" smtClean="0"/>
              <a:t>std_logic_vector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6634" y="1066800"/>
            <a:ext cx="7550731" cy="50593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305621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Conversions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4995" y="1143000"/>
            <a:ext cx="7833355" cy="5304487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356117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Conversions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2856" y="1600200"/>
            <a:ext cx="4038288" cy="45259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8255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</a:t>
            </a:r>
            <a:r>
              <a:rPr lang="en-US" dirty="0" err="1" smtClean="0"/>
              <a:t>numeric_std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114" y="1219200"/>
            <a:ext cx="8225685" cy="49069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09178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431" y="1219200"/>
            <a:ext cx="7910969" cy="514415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37394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2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143001"/>
            <a:ext cx="8229600" cy="4801164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8275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 arithmetic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485" y="1143000"/>
            <a:ext cx="6241029" cy="49831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78136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 Extension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3439" y="1143000"/>
            <a:ext cx="6953761" cy="51816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8628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sharing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0700" y="1219201"/>
            <a:ext cx="7605100" cy="49530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65889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 Resource Sharing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4215" y="1143000"/>
            <a:ext cx="6975570" cy="49831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19614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6060" y="210344"/>
            <a:ext cx="6999532" cy="627856"/>
          </a:xfrm>
        </p:spPr>
        <p:txBody>
          <a:bodyPr/>
          <a:lstStyle/>
          <a:p>
            <a:r>
              <a:rPr lang="en-US" dirty="0" err="1" smtClean="0"/>
              <a:t>Synthesising</a:t>
            </a:r>
            <a:r>
              <a:rPr lang="en-US" dirty="0" smtClean="0"/>
              <a:t> Combinational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800600"/>
          </a:xfrm>
        </p:spPr>
        <p:txBody>
          <a:bodyPr/>
          <a:lstStyle/>
          <a:p>
            <a:pPr marL="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to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synthesise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arithmetic using vector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Topics 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covered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Arithmetic operator overloading  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Arithmetic package –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numeric_std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Mixing integers and vectors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Resizing vectors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sharing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6576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Legacy packages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0" y="1103876"/>
            <a:ext cx="4343400" cy="524268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24813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Synthesising</a:t>
            </a:r>
            <a:r>
              <a:rPr lang="en-US" dirty="0" smtClean="0"/>
              <a:t> Sequential 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/>
          <a:lstStyle/>
          <a:p>
            <a:pPr marL="0" indent="0"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understand the use of the VHDL in modeling and synthesizing sequential logic, i.e. circuit containing clocks and registers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Topics covered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RISING_EDGE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Asynchronous set or reset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Synchronous inputs and clock enable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Synthesisable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process templates</a:t>
            </a:r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Implying register</a:t>
            </a:r>
          </a:p>
          <a:p>
            <a:pPr lvl="1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8100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RISING_EDGE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r>
              <a:rPr lang="en-US" dirty="0" smtClean="0"/>
              <a:t>RISING_EDGE is TRUE when clock changes from ‘0’ or ‘L’ to ‘1’ or ‘H’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09800"/>
            <a:ext cx="4038600" cy="408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29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Asynchronous Set or Reset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0122" y="1295400"/>
            <a:ext cx="7001964" cy="48307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60735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Synchronous vs Asynchronous Action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076898"/>
            <a:ext cx="8077200" cy="5323902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8223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Clock Enables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5198" y="1219200"/>
            <a:ext cx="7817452" cy="51054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34739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Synthesisable</a:t>
            </a:r>
            <a:r>
              <a:rPr lang="en-US" dirty="0" smtClean="0"/>
              <a:t> Process template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2114" y="1142999"/>
            <a:ext cx="7499771" cy="49831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93475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Synthesis Tool Architecture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7368" y="1143000"/>
            <a:ext cx="7389264" cy="49831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674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RTL Synthesis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7941" y="1143000"/>
            <a:ext cx="6928117" cy="49831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85341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Implying Registers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219200"/>
            <a:ext cx="8229600" cy="4800599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60455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Arithmetic operators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9389" y="1066800"/>
            <a:ext cx="7460211" cy="5261979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36504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Register Optimization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5906" y="1143000"/>
            <a:ext cx="7492188" cy="49831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8278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QBAR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4918" y="1143000"/>
            <a:ext cx="7814163" cy="49831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9738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Operator Overloading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3556" y="1600200"/>
            <a:ext cx="7076887" cy="45259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99204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NUMERIC_STD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7413" y="1219200"/>
            <a:ext cx="7309173" cy="49069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850255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Shift and Rotate Operators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43000"/>
            <a:ext cx="7478942" cy="48006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39847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Shifting </a:t>
            </a:r>
            <a:r>
              <a:rPr lang="en-US" dirty="0" err="1" smtClean="0"/>
              <a:t>std_logic_vector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1295400"/>
            <a:ext cx="7893349" cy="48006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0486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Conversion functions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0777" y="1142999"/>
            <a:ext cx="4484823" cy="5188591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90359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 type conversion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0682" y="1219200"/>
            <a:ext cx="7717667" cy="490696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altLang="en-US" smtClean="0"/>
              <a:t>Mumma Radar Laboratory                                                             Comprehensive VHDL</a:t>
            </a:r>
            <a:endParaRPr lang="es-E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27980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7F756A0-C4F2-4F48-AAF8-68417F14DD99}" vid="{8093471C-389C-4A43-8DD0-E4142F3F41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6593</TotalTime>
  <Words>246</Words>
  <Application>Microsoft Office PowerPoint</Application>
  <PresentationFormat>On-screen Show (4:3)</PresentationFormat>
  <Paragraphs>80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Cambria</vt:lpstr>
      <vt:lpstr>Times New Roman</vt:lpstr>
      <vt:lpstr>Wingdings</vt:lpstr>
      <vt:lpstr>Diseño predeterminado</vt:lpstr>
      <vt:lpstr>Comprehensive VHDL  Hamdi Abdelbagi Phone: (937) 830-7761  Email: abdelbagih1@udayton.edu </vt:lpstr>
      <vt:lpstr>Synthesising Combinational Logic</vt:lpstr>
      <vt:lpstr>Arithmetic operators</vt:lpstr>
      <vt:lpstr>Operator Overloading </vt:lpstr>
      <vt:lpstr>Using NUMERIC_STD</vt:lpstr>
      <vt:lpstr>Shift and Rotate Operators</vt:lpstr>
      <vt:lpstr>Shifting std_logic_vector</vt:lpstr>
      <vt:lpstr>Conversion functions</vt:lpstr>
      <vt:lpstr>Array type conversion </vt:lpstr>
      <vt:lpstr>Numeric_std and std_logic_vector</vt:lpstr>
      <vt:lpstr>Conversions </vt:lpstr>
      <vt:lpstr>Conversions </vt:lpstr>
      <vt:lpstr>Summary of numeric_std </vt:lpstr>
      <vt:lpstr>Quiz 1</vt:lpstr>
      <vt:lpstr>Quiz 2</vt:lpstr>
      <vt:lpstr>Vector arithmetic </vt:lpstr>
      <vt:lpstr>Sign Extension </vt:lpstr>
      <vt:lpstr>Resource sharing </vt:lpstr>
      <vt:lpstr>Manual Resource Sharing </vt:lpstr>
      <vt:lpstr>Legacy packages </vt:lpstr>
      <vt:lpstr>Synthesising Sequential logic</vt:lpstr>
      <vt:lpstr>RISING_EDGE</vt:lpstr>
      <vt:lpstr>Asynchronous Set or Reset</vt:lpstr>
      <vt:lpstr>Synchronous vs Asynchronous Action</vt:lpstr>
      <vt:lpstr>Clock Enables</vt:lpstr>
      <vt:lpstr>Synthesisable Process template</vt:lpstr>
      <vt:lpstr>Synthesis Tool Architecture </vt:lpstr>
      <vt:lpstr>RTL Synthesis </vt:lpstr>
      <vt:lpstr>Implying Registers </vt:lpstr>
      <vt:lpstr>No Register Optimization </vt:lpstr>
      <vt:lpstr>Using QBAR 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Evaluation of Something</dc:title>
  <dc:creator>Lorenzo Lo Monte</dc:creator>
  <cp:lastModifiedBy>Hamdi</cp:lastModifiedBy>
  <cp:revision>192</cp:revision>
  <dcterms:created xsi:type="dcterms:W3CDTF">2015-06-04T17:07:32Z</dcterms:created>
  <dcterms:modified xsi:type="dcterms:W3CDTF">2016-09-18T02:12:09Z</dcterms:modified>
</cp:coreProperties>
</file>

<file path=docProps/thumbnail.jpeg>
</file>